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4" r:id="rId8"/>
    <p:sldId id="262" r:id="rId9"/>
    <p:sldId id="263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78" d="100"/>
          <a:sy n="78" d="100"/>
        </p:scale>
        <p:origin x="114" y="18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7A2AF1-5D33-8AD0-6058-A6A1A0107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39BF35C-FEEB-7AF2-8887-4B65FDEA12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D127D1-8365-E3AA-7810-3CBD37EDC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919C-109B-4A46-A347-FE251D5B21A5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23A420-E541-F2AA-8D8E-D3F531CE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507A81-0EC1-AAC0-2C2F-E49390B79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18FA8-8FA6-49C3-A004-C4E4005EF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561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018BA0-4730-4363-3D6D-013152EEF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D1D8AFF-95E7-F302-357E-453CEC3ED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CE66FB-3BF5-6B92-072E-8E13B0CF1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919C-109B-4A46-A347-FE251D5B21A5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D51523-D401-9761-2A43-54212ABCA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4F2652-7745-5CD1-1F48-8F4C7F0E7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18FA8-8FA6-49C3-A004-C4E4005EF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029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E27B7DE-67D9-ECB8-339D-023E93E38E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583F30-053B-FD81-31AB-FAFC78D702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B40F51-EC32-C99F-8437-5994FA75D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919C-109B-4A46-A347-FE251D5B21A5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C580B8-8A6F-189A-6B26-02AEF09C6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F574F1-304A-EEFC-E413-280347CFE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18FA8-8FA6-49C3-A004-C4E4005EF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608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CAEFDC-DE75-180C-38BD-8974B020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B8CBA1-33F1-7FB9-3911-E75376971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52EF94-435B-4BB3-2FCF-DCCBDC7A6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919C-109B-4A46-A347-FE251D5B21A5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FD9DF5-DC2D-9D68-CCA9-577D917ED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443FE0-9926-236A-5F22-51CB6E868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18FA8-8FA6-49C3-A004-C4E4005EF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718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942B2C-9C0B-CB3F-B30B-CCB5C83F4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25541C-3D90-942C-2179-DA4463E79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08E2F6-0068-9FD5-C027-8A4DCE056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919C-109B-4A46-A347-FE251D5B21A5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62AAA6-5E5C-041F-69B8-C676AF258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9BE30D-328F-A7C9-0158-22817D86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18FA8-8FA6-49C3-A004-C4E4005EF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989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7747BF-102A-55BF-B3C0-1A1F23DDD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EF3CF4-D6DB-7718-3104-88816A8D88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7797BC-F504-9E8E-CF81-B9A20236D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F282DE-E695-2301-1185-04BFAFA40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919C-109B-4A46-A347-FE251D5B21A5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3755D7-C007-F488-0D37-CD1E11AE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A3216F-B9A6-46AD-1302-B5A781FF9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18FA8-8FA6-49C3-A004-C4E4005EF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196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F25EB0-B210-B748-461C-C6B34BABC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FDE849-D6F6-F10F-A610-37CC35CBD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CC364D-B8DC-45C5-045E-EBDAE4033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2988BE-A226-BC93-31F3-BBAF93E94C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512B8E-083A-E482-8D78-923C3EE45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A380B4-D2F6-9614-C128-2063FD547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919C-109B-4A46-A347-FE251D5B21A5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B4FD4E6-16D6-74A6-CB5F-F29650A62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FBAC7A-4F84-209F-2DA6-46593EDF0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18FA8-8FA6-49C3-A004-C4E4005EF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475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A9C7EB-736F-E1D5-A33E-F837FA764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6BA7CFF-951C-5889-810F-A83DFC280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919C-109B-4A46-A347-FE251D5B21A5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75597DE-186F-E105-6330-7915F83F2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B7A16F-A41D-326C-7508-E6A63BB84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18FA8-8FA6-49C3-A004-C4E4005EF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305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F66255E-5536-26BF-BFE1-ADF6189E5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919C-109B-4A46-A347-FE251D5B21A5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3DD49F6-23D8-3820-4E89-8A9187FE3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ACDAE0-6857-6361-5E97-10D892F52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18FA8-8FA6-49C3-A004-C4E4005EF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485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20DA25-99D0-00B7-D9E2-8D01C0150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50736-6B97-5642-7A05-7370856AA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2890C4-E093-6371-A17D-3A4F9D670D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778CB2-7147-C3C5-D29E-A8C6DCB86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919C-109B-4A46-A347-FE251D5B21A5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20A669-2ABF-FCC4-E976-CFF6A0680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654993-0882-7EC9-FB82-6B270A052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18FA8-8FA6-49C3-A004-C4E4005EF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33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EA41DE-E760-57F6-3EF0-0BA0938A3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B284F1C-8F92-79A9-8EFA-670A72B0FC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F93CCA-F7E8-0312-A5C2-B7A10D9B3E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0EA6BC-4440-E6E2-3131-0896007EA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919C-109B-4A46-A347-FE251D5B21A5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BD5CFD-68DC-78EB-1E03-8B076FF78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58A303-1B5E-39B5-53FE-32BDC7B44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18FA8-8FA6-49C3-A004-C4E4005EF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07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A7EB171-8CD3-64E0-67D3-ABA3C5567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34C2BA-B628-F9E4-C1A1-F51EF1BF4F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93A36F-0815-0474-C0FA-F1759C8F9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F919C-109B-4A46-A347-FE251D5B21A5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9BA44B-D10A-5637-6BD8-7CB38B7D99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3A7209-1DBC-64E7-6034-515BEB2D6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018FA8-8FA6-49C3-A004-C4E4005EF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809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8E6EAE5-AA6F-84C0-776D-3327051FA333}"/>
              </a:ext>
            </a:extLst>
          </p:cNvPr>
          <p:cNvCxnSpPr/>
          <p:nvPr/>
        </p:nvCxnSpPr>
        <p:spPr>
          <a:xfrm>
            <a:off x="335280" y="899160"/>
            <a:ext cx="115290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1DF455-4B2A-C332-B320-E6F9DD1FB94A}"/>
              </a:ext>
            </a:extLst>
          </p:cNvPr>
          <p:cNvSpPr txBox="1"/>
          <p:nvPr/>
        </p:nvSpPr>
        <p:spPr>
          <a:xfrm>
            <a:off x="335280" y="327660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슬라이드 제목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1B3F63-860F-4BCA-8FCA-419A4CE65A83}"/>
              </a:ext>
            </a:extLst>
          </p:cNvPr>
          <p:cNvSpPr txBox="1"/>
          <p:nvPr/>
        </p:nvSpPr>
        <p:spPr>
          <a:xfrm>
            <a:off x="327659" y="1272540"/>
            <a:ext cx="7203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8163" indent="-538163"/>
            <a:r>
              <a:rPr lang="ko-KR" altLang="en-US" sz="1600" dirty="0"/>
              <a:t>슬라이드 내용</a:t>
            </a:r>
            <a:endParaRPr lang="en-US" altLang="ko-KR" sz="1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32B35D6-210D-4450-1F39-54BDB42D12BC}"/>
              </a:ext>
            </a:extLst>
          </p:cNvPr>
          <p:cNvSpPr/>
          <p:nvPr/>
        </p:nvSpPr>
        <p:spPr>
          <a:xfrm>
            <a:off x="8252460" y="1272540"/>
            <a:ext cx="3611880" cy="50368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사진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09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8E6EAE5-AA6F-84C0-776D-3327051FA333}"/>
              </a:ext>
            </a:extLst>
          </p:cNvPr>
          <p:cNvCxnSpPr/>
          <p:nvPr/>
        </p:nvCxnSpPr>
        <p:spPr>
          <a:xfrm>
            <a:off x="335280" y="899160"/>
            <a:ext cx="115290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1DF455-4B2A-C332-B320-E6F9DD1FB94A}"/>
              </a:ext>
            </a:extLst>
          </p:cNvPr>
          <p:cNvSpPr txBox="1"/>
          <p:nvPr/>
        </p:nvSpPr>
        <p:spPr>
          <a:xfrm>
            <a:off x="335280" y="327660"/>
            <a:ext cx="1487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턴제</a:t>
            </a:r>
            <a:r>
              <a:rPr lang="ko-KR" altLang="en-US" sz="2400" dirty="0"/>
              <a:t> </a:t>
            </a:r>
            <a:r>
              <a:rPr lang="en-US" altLang="ko-KR" sz="2400" dirty="0"/>
              <a:t>RPG</a:t>
            </a:r>
            <a:endParaRPr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1B3F63-860F-4BCA-8FCA-419A4CE65A83}"/>
              </a:ext>
            </a:extLst>
          </p:cNvPr>
          <p:cNvSpPr txBox="1"/>
          <p:nvPr/>
        </p:nvSpPr>
        <p:spPr>
          <a:xfrm>
            <a:off x="327660" y="1272540"/>
            <a:ext cx="62848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전투시스템</a:t>
            </a:r>
            <a:r>
              <a:rPr lang="en-US" altLang="ko-KR" sz="1600" dirty="0"/>
              <a:t>: </a:t>
            </a:r>
            <a:r>
              <a:rPr lang="ko-KR" altLang="en-US" sz="1600" dirty="0"/>
              <a:t>조우</a:t>
            </a:r>
            <a:r>
              <a:rPr lang="en-US" altLang="ko-KR" sz="1600" dirty="0"/>
              <a:t>, </a:t>
            </a:r>
            <a:r>
              <a:rPr lang="ko-KR" altLang="en-US" sz="1600" dirty="0"/>
              <a:t>전투</a:t>
            </a:r>
            <a:r>
              <a:rPr lang="en-US" altLang="ko-KR" sz="1600" dirty="0"/>
              <a:t>, </a:t>
            </a:r>
            <a:r>
              <a:rPr lang="ko-KR" altLang="en-US" sz="1600" dirty="0"/>
              <a:t>도주</a:t>
            </a:r>
            <a:endParaRPr lang="en-US" altLang="ko-KR" sz="1600" dirty="0"/>
          </a:p>
          <a:p>
            <a:r>
              <a:rPr lang="en-US" altLang="ko-KR" sz="1600" dirty="0"/>
              <a:t>-</a:t>
            </a:r>
            <a:r>
              <a:rPr lang="ko-KR" altLang="en-US" sz="1600" dirty="0"/>
              <a:t>조우 </a:t>
            </a:r>
            <a:r>
              <a:rPr lang="en-US" altLang="ko-KR" sz="1600" dirty="0"/>
              <a:t>: </a:t>
            </a:r>
            <a:r>
              <a:rPr lang="ko-KR" altLang="en-US" sz="1600" dirty="0"/>
              <a:t>몬스터가 존재하는 특정 구역을 침범</a:t>
            </a:r>
            <a:r>
              <a:rPr lang="en-US" altLang="ko-KR" sz="1600" dirty="0"/>
              <a:t>, </a:t>
            </a:r>
            <a:r>
              <a:rPr lang="ko-KR" altLang="en-US" sz="1600" dirty="0"/>
              <a:t>전투 공간으로 진입</a:t>
            </a:r>
            <a:endParaRPr lang="en-US" altLang="ko-KR" sz="1600" dirty="0"/>
          </a:p>
          <a:p>
            <a:pPr defTabSz="715963"/>
            <a:r>
              <a:rPr lang="en-US" altLang="ko-KR" sz="1600" dirty="0"/>
              <a:t>--</a:t>
            </a:r>
            <a:r>
              <a:rPr lang="ko-KR" altLang="en-US" sz="1600" dirty="0"/>
              <a:t>특수 사건</a:t>
            </a:r>
            <a:r>
              <a:rPr lang="en-US" altLang="ko-KR" sz="1600" dirty="0"/>
              <a:t> : </a:t>
            </a:r>
            <a:r>
              <a:rPr lang="ko-KR" altLang="en-US" sz="1600" dirty="0"/>
              <a:t>기습</a:t>
            </a:r>
            <a:r>
              <a:rPr lang="en-US" altLang="ko-KR" sz="1600" dirty="0"/>
              <a:t>(</a:t>
            </a:r>
            <a:r>
              <a:rPr lang="ko-KR" altLang="en-US" sz="1400" dirty="0"/>
              <a:t>전투에서 유리함을 </a:t>
            </a:r>
            <a:r>
              <a:rPr lang="ko-KR" altLang="en-US" sz="1400" dirty="0" err="1"/>
              <a:t>가져감</a:t>
            </a:r>
            <a:r>
              <a:rPr lang="en-US" altLang="ko-KR" sz="1400" dirty="0"/>
              <a:t>/</a:t>
            </a:r>
            <a:r>
              <a:rPr lang="ko-KR" altLang="en-US" sz="1400" dirty="0" err="1"/>
              <a:t>선턴</a:t>
            </a:r>
            <a:r>
              <a:rPr lang="en-US" altLang="ko-KR" sz="1400" dirty="0"/>
              <a:t>, </a:t>
            </a:r>
            <a:r>
              <a:rPr lang="ko-KR" altLang="en-US" sz="1400" dirty="0"/>
              <a:t>적 </a:t>
            </a:r>
            <a:r>
              <a:rPr lang="en-US" altLang="ko-KR" sz="1400" dirty="0"/>
              <a:t>hp</a:t>
            </a:r>
            <a:r>
              <a:rPr lang="ko-KR" altLang="en-US" sz="1400" dirty="0"/>
              <a:t>감소 등</a:t>
            </a:r>
            <a:r>
              <a:rPr lang="en-US" altLang="ko-KR" sz="1400" dirty="0"/>
              <a:t>…</a:t>
            </a:r>
            <a:r>
              <a:rPr lang="en-US" altLang="ko-KR" sz="1600" dirty="0"/>
              <a:t>)</a:t>
            </a:r>
          </a:p>
          <a:p>
            <a:pPr defTabSz="715963"/>
            <a:endParaRPr lang="en-US" altLang="ko-KR" sz="1600" dirty="0"/>
          </a:p>
          <a:p>
            <a:pPr defTabSz="715963"/>
            <a:r>
              <a:rPr lang="en-US" altLang="ko-KR" sz="1600" dirty="0"/>
              <a:t>-</a:t>
            </a:r>
            <a:r>
              <a:rPr lang="ko-KR" altLang="en-US" sz="1600" dirty="0"/>
              <a:t>전투 </a:t>
            </a:r>
            <a:r>
              <a:rPr lang="en-US" altLang="ko-KR" sz="1600" dirty="0"/>
              <a:t>: </a:t>
            </a:r>
            <a:r>
              <a:rPr lang="ko-KR" altLang="en-US" sz="1600" dirty="0"/>
              <a:t>전투 공간 내부에서 한정된 적과 전투</a:t>
            </a:r>
            <a:endParaRPr lang="en-US" altLang="ko-KR" sz="1600" dirty="0"/>
          </a:p>
          <a:p>
            <a:pPr defTabSz="715963"/>
            <a:r>
              <a:rPr lang="en-US" altLang="ko-KR" sz="1600" dirty="0"/>
              <a:t>--</a:t>
            </a:r>
            <a:r>
              <a:rPr lang="ko-KR" altLang="en-US" sz="1600" dirty="0"/>
              <a:t>행동 </a:t>
            </a:r>
            <a:r>
              <a:rPr lang="en-US" altLang="ko-KR" sz="1600" dirty="0"/>
              <a:t>: </a:t>
            </a:r>
            <a:r>
              <a:rPr lang="ko-KR" altLang="en-US" sz="1600" dirty="0"/>
              <a:t>공격</a:t>
            </a:r>
            <a:r>
              <a:rPr lang="en-US" altLang="ko-KR" sz="1600" dirty="0"/>
              <a:t>(</a:t>
            </a:r>
            <a:r>
              <a:rPr lang="ko-KR" altLang="en-US" sz="1400" dirty="0"/>
              <a:t>스킬</a:t>
            </a:r>
            <a:r>
              <a:rPr lang="en-US" altLang="ko-KR" sz="1400" dirty="0"/>
              <a:t>, </a:t>
            </a:r>
            <a:r>
              <a:rPr lang="ko-KR" altLang="en-US" sz="1400" dirty="0"/>
              <a:t>일반공격</a:t>
            </a:r>
            <a:r>
              <a:rPr lang="en-US" altLang="ko-KR" sz="1600" dirty="0"/>
              <a:t>), </a:t>
            </a:r>
            <a:r>
              <a:rPr lang="ko-KR" altLang="en-US" sz="1600" dirty="0"/>
              <a:t>방어</a:t>
            </a:r>
            <a:r>
              <a:rPr lang="en-US" altLang="ko-KR" sz="1600" dirty="0"/>
              <a:t>, </a:t>
            </a:r>
            <a:r>
              <a:rPr lang="ko-KR" altLang="en-US" sz="1600" dirty="0"/>
              <a:t>도주</a:t>
            </a:r>
            <a:r>
              <a:rPr lang="en-US" altLang="ko-KR" sz="1600" dirty="0"/>
              <a:t>(</a:t>
            </a:r>
            <a:r>
              <a:rPr lang="ko-KR" altLang="en-US" sz="1400" dirty="0"/>
              <a:t>확률적으로 전투에서 벗어남</a:t>
            </a:r>
            <a:r>
              <a:rPr lang="en-US" altLang="ko-KR" sz="1600" dirty="0"/>
              <a:t>)</a:t>
            </a:r>
          </a:p>
          <a:p>
            <a:pPr defTabSz="715963"/>
            <a:endParaRPr lang="en-US" altLang="ko-KR" sz="1600" dirty="0"/>
          </a:p>
          <a:p>
            <a:pPr defTabSz="715963"/>
            <a:r>
              <a:rPr lang="ko-KR" altLang="en-US" sz="1600" dirty="0"/>
              <a:t>조작은 마우스 클릭 위주</a:t>
            </a:r>
            <a:r>
              <a:rPr lang="en-US" altLang="ko-KR" sz="1600" dirty="0"/>
              <a:t>, </a:t>
            </a:r>
            <a:r>
              <a:rPr lang="ko-KR" altLang="en-US" sz="1600" dirty="0"/>
              <a:t>키보드 사용가능</a:t>
            </a:r>
            <a:endParaRPr lang="en-US" altLang="ko-KR" sz="1600" dirty="0"/>
          </a:p>
          <a:p>
            <a:pPr defTabSz="715963"/>
            <a:endParaRPr lang="en-US" altLang="ko-KR" sz="1600" dirty="0"/>
          </a:p>
        </p:txBody>
      </p:sp>
      <p:pic>
        <p:nvPicPr>
          <p:cNvPr id="1026" name="Picture 2" descr="옥토패스 트래블러 II (OCTOPATH TRAVELER II)">
            <a:extLst>
              <a:ext uri="{FF2B5EF4-FFF2-40B4-BE49-F238E27FC236}">
                <a16:creationId xmlns:a16="http://schemas.microsoft.com/office/drawing/2014/main" id="{2598E32B-5D1E-8D15-6EA4-19746FBBB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322" y="1272540"/>
            <a:ext cx="5113018" cy="2875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홍차넷 - 낼 저녁 포더킹 같이 하실분?[마감]">
            <a:extLst>
              <a:ext uri="{FF2B5EF4-FFF2-40B4-BE49-F238E27FC236}">
                <a16:creationId xmlns:a16="http://schemas.microsoft.com/office/drawing/2014/main" id="{2E085988-FD12-FD91-BC32-20BC1D08C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693" y="4381500"/>
            <a:ext cx="2211972" cy="193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추억의 게임, 마법학교 아르피아를 기억하시나요?">
            <a:extLst>
              <a:ext uri="{FF2B5EF4-FFF2-40B4-BE49-F238E27FC236}">
                <a16:creationId xmlns:a16="http://schemas.microsoft.com/office/drawing/2014/main" id="{DCD4AE5C-8E11-764B-91B8-8571108B3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9079" y="4381499"/>
            <a:ext cx="2685260" cy="193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메인 | 공식 사이트——여정의 끝이 뭇별에 닿길">
            <a:extLst>
              <a:ext uri="{FF2B5EF4-FFF2-40B4-BE49-F238E27FC236}">
                <a16:creationId xmlns:a16="http://schemas.microsoft.com/office/drawing/2014/main" id="{9532E721-F874-F923-5C71-2F86A8573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156" y="4148184"/>
            <a:ext cx="3796894" cy="216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68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8E6EAE5-AA6F-84C0-776D-3327051FA333}"/>
              </a:ext>
            </a:extLst>
          </p:cNvPr>
          <p:cNvCxnSpPr/>
          <p:nvPr/>
        </p:nvCxnSpPr>
        <p:spPr>
          <a:xfrm>
            <a:off x="335280" y="899160"/>
            <a:ext cx="115290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1DF455-4B2A-C332-B320-E6F9DD1FB94A}"/>
              </a:ext>
            </a:extLst>
          </p:cNvPr>
          <p:cNvSpPr txBox="1"/>
          <p:nvPr/>
        </p:nvSpPr>
        <p:spPr>
          <a:xfrm>
            <a:off x="335280" y="327660"/>
            <a:ext cx="2230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턴제</a:t>
            </a:r>
            <a:r>
              <a:rPr lang="ko-KR" altLang="en-US" sz="2400" dirty="0"/>
              <a:t> </a:t>
            </a:r>
            <a:r>
              <a:rPr lang="en-US" altLang="ko-KR" sz="2400" dirty="0"/>
              <a:t>RPG-</a:t>
            </a:r>
            <a:r>
              <a:rPr lang="ko-KR" altLang="en-US" sz="2400" dirty="0"/>
              <a:t>전투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1B3F63-860F-4BCA-8FCA-419A4CE65A83}"/>
              </a:ext>
            </a:extLst>
          </p:cNvPr>
          <p:cNvSpPr txBox="1"/>
          <p:nvPr/>
        </p:nvSpPr>
        <p:spPr>
          <a:xfrm>
            <a:off x="327660" y="1272540"/>
            <a:ext cx="62937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진입 </a:t>
            </a:r>
            <a:r>
              <a:rPr lang="en-US" altLang="ko-KR" sz="1600" dirty="0"/>
              <a:t>-&gt; </a:t>
            </a:r>
            <a:r>
              <a:rPr lang="ko-KR" altLang="en-US" sz="1600" dirty="0"/>
              <a:t>행동 선택</a:t>
            </a:r>
            <a:r>
              <a:rPr lang="en-US" altLang="ko-KR" sz="1600" dirty="0"/>
              <a:t>(</a:t>
            </a:r>
            <a:r>
              <a:rPr lang="ko-KR" altLang="en-US" sz="1600" dirty="0"/>
              <a:t>스킬</a:t>
            </a:r>
            <a:r>
              <a:rPr lang="en-US" altLang="ko-KR" sz="1600" dirty="0"/>
              <a:t>, </a:t>
            </a:r>
            <a:r>
              <a:rPr lang="ko-KR" altLang="en-US" sz="1600" dirty="0"/>
              <a:t>평타</a:t>
            </a:r>
            <a:r>
              <a:rPr lang="en-US" altLang="ko-KR" sz="1600" dirty="0"/>
              <a:t>, </a:t>
            </a:r>
            <a:r>
              <a:rPr lang="ko-KR" altLang="en-US" sz="1600" dirty="0"/>
              <a:t>방어</a:t>
            </a:r>
            <a:r>
              <a:rPr lang="en-US" altLang="ko-KR" sz="1600" dirty="0"/>
              <a:t>, </a:t>
            </a:r>
            <a:r>
              <a:rPr lang="ko-KR" altLang="en-US" sz="1600" dirty="0"/>
              <a:t>도주</a:t>
            </a:r>
            <a:r>
              <a:rPr lang="en-US" altLang="ko-KR" sz="1600" dirty="0"/>
              <a:t>) -&gt; </a:t>
            </a:r>
            <a:r>
              <a:rPr lang="ko-KR" altLang="en-US" sz="1600" dirty="0"/>
              <a:t>턴 넘기기 </a:t>
            </a:r>
            <a:r>
              <a:rPr lang="en-US" altLang="ko-KR" sz="1600" dirty="0"/>
              <a:t>-&gt; </a:t>
            </a:r>
            <a:r>
              <a:rPr lang="ko-KR" altLang="en-US" sz="1600" dirty="0"/>
              <a:t>승리 </a:t>
            </a:r>
            <a:r>
              <a:rPr lang="en-US" altLang="ko-KR" sz="1600" dirty="0"/>
              <a:t>or </a:t>
            </a:r>
            <a:r>
              <a:rPr lang="ko-KR" altLang="en-US" sz="1600" dirty="0"/>
              <a:t>패배로 전투공간 탈출</a:t>
            </a:r>
            <a:r>
              <a:rPr lang="en-US" altLang="ko-KR" sz="1600" dirty="0"/>
              <a:t>(+</a:t>
            </a:r>
            <a:r>
              <a:rPr lang="ko-KR" altLang="en-US" sz="1400" dirty="0"/>
              <a:t>도주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pPr marL="541338" indent="-541338"/>
            <a:r>
              <a:rPr lang="ko-KR" altLang="en-US" sz="1600" dirty="0"/>
              <a:t>조우 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스폰되어</a:t>
            </a:r>
            <a:r>
              <a:rPr lang="ko-KR" altLang="en-US" sz="1600" dirty="0"/>
              <a:t> 돌아다니는 몬스터</a:t>
            </a:r>
            <a:r>
              <a:rPr lang="en-US" altLang="ko-KR" sz="1600" dirty="0"/>
              <a:t>, </a:t>
            </a:r>
            <a:r>
              <a:rPr lang="ko-KR" altLang="en-US" sz="1600" dirty="0"/>
              <a:t>몬스터가 랜덤으로 등장하는 타일</a:t>
            </a:r>
            <a:r>
              <a:rPr lang="en-US" altLang="ko-KR" sz="1600" dirty="0"/>
              <a:t>(</a:t>
            </a:r>
            <a:r>
              <a:rPr lang="ko-KR" altLang="en-US" sz="1400" dirty="0"/>
              <a:t>랜덤 </a:t>
            </a:r>
            <a:r>
              <a:rPr lang="ko-KR" altLang="en-US" sz="1400" dirty="0" err="1"/>
              <a:t>인카운터</a:t>
            </a:r>
            <a:r>
              <a:rPr lang="en-US" altLang="ko-KR" sz="1600" dirty="0"/>
              <a:t>), </a:t>
            </a:r>
          </a:p>
          <a:p>
            <a:pPr marL="541338" indent="-541338"/>
            <a:endParaRPr lang="en-US" altLang="ko-KR" sz="1600" dirty="0"/>
          </a:p>
          <a:p>
            <a:pPr marL="541338" indent="-541338"/>
            <a:r>
              <a:rPr lang="ko-KR" altLang="en-US" sz="1600" dirty="0"/>
              <a:t>행동 선택 </a:t>
            </a:r>
            <a:r>
              <a:rPr lang="en-US" altLang="ko-KR" sz="1600" dirty="0"/>
              <a:t>: </a:t>
            </a:r>
            <a:r>
              <a:rPr lang="ko-KR" altLang="en-US" sz="1600" dirty="0"/>
              <a:t>현재 행동할 캐릭터 주변</a:t>
            </a:r>
            <a:r>
              <a:rPr lang="en-US" altLang="ko-KR" sz="1600" dirty="0"/>
              <a:t>, </a:t>
            </a:r>
            <a:r>
              <a:rPr lang="ko-KR" altLang="en-US" sz="1600" dirty="0"/>
              <a:t>또는 화면 아래 쪽 가장자리에 대부분 위치</a:t>
            </a:r>
            <a:r>
              <a:rPr lang="en-US" altLang="ko-KR" sz="1600" dirty="0"/>
              <a:t>, </a:t>
            </a:r>
            <a:r>
              <a:rPr lang="ko-KR" altLang="en-US" sz="1600" dirty="0"/>
              <a:t>현재 가능한 행동의 목록 표시</a:t>
            </a:r>
            <a:r>
              <a:rPr lang="en-US" altLang="ko-KR" sz="1600" dirty="0"/>
              <a:t>/ </a:t>
            </a:r>
            <a:r>
              <a:rPr lang="ko-KR" altLang="en-US" sz="1600" dirty="0"/>
              <a:t>공격</a:t>
            </a:r>
            <a:r>
              <a:rPr lang="en-US" altLang="ko-KR" sz="1600" dirty="0"/>
              <a:t>, </a:t>
            </a:r>
            <a:r>
              <a:rPr lang="ko-KR" altLang="en-US" sz="1600" dirty="0"/>
              <a:t>방어</a:t>
            </a:r>
            <a:r>
              <a:rPr lang="en-US" altLang="ko-KR" sz="1600" dirty="0"/>
              <a:t>, </a:t>
            </a:r>
            <a:r>
              <a:rPr lang="ko-KR" altLang="en-US" sz="1600" dirty="0"/>
              <a:t>도주 선택 가능</a:t>
            </a:r>
            <a:endParaRPr lang="en-US" altLang="ko-KR" sz="1600" dirty="0"/>
          </a:p>
          <a:p>
            <a:pPr marL="541338" indent="-541338"/>
            <a:endParaRPr lang="en-US" altLang="ko-KR" sz="1600" dirty="0"/>
          </a:p>
          <a:p>
            <a:pPr marL="541338" indent="-541338"/>
            <a:r>
              <a:rPr lang="ko-KR" altLang="en-US" sz="1600" dirty="0"/>
              <a:t>행동</a:t>
            </a:r>
            <a:r>
              <a:rPr lang="en-US" altLang="ko-KR" sz="1600" dirty="0"/>
              <a:t> : </a:t>
            </a:r>
            <a:r>
              <a:rPr lang="ko-KR" altLang="en-US" sz="1600" dirty="0"/>
              <a:t>선택된 행동으로 상호작용</a:t>
            </a:r>
            <a:endParaRPr lang="en-US" altLang="ko-KR" sz="1600" dirty="0"/>
          </a:p>
          <a:p>
            <a:pPr marL="541338" indent="-541338"/>
            <a:r>
              <a:rPr lang="en-US" altLang="ko-KR" sz="1400" dirty="0"/>
              <a:t>-</a:t>
            </a:r>
            <a:r>
              <a:rPr lang="ko-KR" altLang="en-US" sz="1400" dirty="0"/>
              <a:t>공격 </a:t>
            </a:r>
            <a:r>
              <a:rPr lang="en-US" altLang="ko-KR" sz="1400" dirty="0"/>
              <a:t>: </a:t>
            </a:r>
            <a:r>
              <a:rPr lang="ko-KR" altLang="en-US" sz="1400" dirty="0"/>
              <a:t>적을 타격하여 캐릭터의 </a:t>
            </a:r>
            <a:r>
              <a:rPr lang="ko-KR" altLang="en-US" sz="1400" dirty="0" err="1"/>
              <a:t>스탯에</a:t>
            </a:r>
            <a:r>
              <a:rPr lang="ko-KR" altLang="en-US" sz="1400" dirty="0"/>
              <a:t> 의해 계산된 데미지로 적의 체력을 감소시킴</a:t>
            </a:r>
            <a:endParaRPr lang="en-US" altLang="ko-KR" sz="1400" dirty="0"/>
          </a:p>
          <a:p>
            <a:pPr marL="541338" indent="-541338"/>
            <a:r>
              <a:rPr lang="en-US" altLang="ko-KR" sz="1400" dirty="0"/>
              <a:t>-</a:t>
            </a:r>
            <a:r>
              <a:rPr lang="ko-KR" altLang="en-US" sz="1400" dirty="0"/>
              <a:t>방어 </a:t>
            </a:r>
            <a:r>
              <a:rPr lang="en-US" altLang="ko-KR" sz="1400" dirty="0"/>
              <a:t>: </a:t>
            </a:r>
            <a:r>
              <a:rPr lang="ko-KR" altLang="en-US" sz="1400" dirty="0"/>
              <a:t>일정 수치의 데미지를 감소시키는 방어막을 생성</a:t>
            </a:r>
            <a:r>
              <a:rPr lang="en-US" altLang="ko-KR" sz="1400" dirty="0"/>
              <a:t>, </a:t>
            </a:r>
            <a:r>
              <a:rPr lang="ko-KR" altLang="en-US" sz="1400" dirty="0"/>
              <a:t>적의 공격에 의한 데미지를 상쇄</a:t>
            </a:r>
            <a:endParaRPr lang="en-US" altLang="ko-KR" sz="1400" dirty="0"/>
          </a:p>
          <a:p>
            <a:pPr marL="541338" indent="-541338"/>
            <a:r>
              <a:rPr lang="en-US" altLang="ko-KR" sz="1400" dirty="0"/>
              <a:t>-</a:t>
            </a:r>
            <a:r>
              <a:rPr lang="ko-KR" altLang="en-US" sz="1400" dirty="0"/>
              <a:t>도주 </a:t>
            </a:r>
            <a:r>
              <a:rPr lang="en-US" altLang="ko-KR" sz="1400" dirty="0"/>
              <a:t>: </a:t>
            </a:r>
            <a:r>
              <a:rPr lang="ko-KR" altLang="en-US" sz="1400" dirty="0"/>
              <a:t>선택했을 경우 캐릭터의 </a:t>
            </a:r>
            <a:r>
              <a:rPr lang="ko-KR" altLang="en-US" sz="1400" dirty="0" err="1"/>
              <a:t>스탯에</a:t>
            </a:r>
            <a:r>
              <a:rPr lang="ko-KR" altLang="en-US" sz="1400" dirty="0"/>
              <a:t> 의해 변동된 확률로 전투 공간 탈출 성공</a:t>
            </a:r>
            <a:r>
              <a:rPr lang="en-US" altLang="ko-KR" sz="1400" dirty="0"/>
              <a:t>/</a:t>
            </a:r>
            <a:r>
              <a:rPr lang="ko-KR" altLang="en-US" sz="1400" dirty="0"/>
              <a:t>실패 결정</a:t>
            </a:r>
            <a:endParaRPr lang="en-US" altLang="ko-KR" sz="1400" dirty="0"/>
          </a:p>
          <a:p>
            <a:pPr marL="541338" indent="-541338"/>
            <a:endParaRPr lang="en-US" altLang="ko-KR" sz="1600" dirty="0"/>
          </a:p>
          <a:p>
            <a:pPr marL="541338" indent="-541338"/>
            <a:r>
              <a:rPr lang="ko-KR" altLang="en-US" sz="1600" dirty="0"/>
              <a:t>속도 시스템</a:t>
            </a:r>
            <a:r>
              <a:rPr lang="en-US" altLang="ko-KR" sz="1600" dirty="0"/>
              <a:t> : </a:t>
            </a:r>
            <a:r>
              <a:rPr lang="ko-KR" altLang="en-US" sz="1600" dirty="0"/>
              <a:t>아군과 적의 턴 순서를 정하는 시스템</a:t>
            </a:r>
            <a:r>
              <a:rPr lang="en-US" altLang="ko-KR" sz="1600" dirty="0"/>
              <a:t>, </a:t>
            </a:r>
            <a:r>
              <a:rPr lang="ko-KR" altLang="en-US" sz="1600" dirty="0"/>
              <a:t>속도가 빠를수록 턴이 빠르게 돌아옴</a:t>
            </a:r>
            <a:endParaRPr lang="en-US" altLang="ko-KR" sz="1600" dirty="0"/>
          </a:p>
        </p:txBody>
      </p:sp>
      <p:pic>
        <p:nvPicPr>
          <p:cNvPr id="2050" name="Picture 2" descr="옥토패스 트래블러 2019년 6월 7일 Steam 출시 예정">
            <a:extLst>
              <a:ext uri="{FF2B5EF4-FFF2-40B4-BE49-F238E27FC236}">
                <a16:creationId xmlns:a16="http://schemas.microsoft.com/office/drawing/2014/main" id="{D3AF0CC6-62DF-D0C3-6310-44EF6F01B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490" y="1272540"/>
            <a:ext cx="4895850" cy="274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전투 중 스크린샷">
            <a:extLst>
              <a:ext uri="{FF2B5EF4-FFF2-40B4-BE49-F238E27FC236}">
                <a16:creationId xmlns:a16="http://schemas.microsoft.com/office/drawing/2014/main" id="{0672C8D1-B98A-0DCE-F350-3FEACD0FA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960" y="4158549"/>
            <a:ext cx="2659380" cy="216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마법학교 아르피아 : 네이버 블로그">
            <a:extLst>
              <a:ext uri="{FF2B5EF4-FFF2-40B4-BE49-F238E27FC236}">
                <a16:creationId xmlns:a16="http://schemas.microsoft.com/office/drawing/2014/main" id="{4E6F0BEB-7851-4BE5-45AD-D17342CB83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4" t="22354" r="34788" b="23730"/>
          <a:stretch/>
        </p:blipFill>
        <p:spPr bwMode="auto">
          <a:xfrm>
            <a:off x="6621360" y="4014216"/>
            <a:ext cx="2478063" cy="230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6FD14EB-4CA7-6CD8-9EC6-BF0233AF2EFE}"/>
              </a:ext>
            </a:extLst>
          </p:cNvPr>
          <p:cNvSpPr/>
          <p:nvPr/>
        </p:nvSpPr>
        <p:spPr>
          <a:xfrm>
            <a:off x="6968490" y="5273040"/>
            <a:ext cx="624840" cy="6248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B7012A7C-E3F6-C19E-66AA-9EE8B69BF502}"/>
              </a:ext>
            </a:extLst>
          </p:cNvPr>
          <p:cNvSpPr/>
          <p:nvPr/>
        </p:nvSpPr>
        <p:spPr>
          <a:xfrm>
            <a:off x="7101840" y="4777740"/>
            <a:ext cx="373380" cy="40386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343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타원 17">
            <a:extLst>
              <a:ext uri="{FF2B5EF4-FFF2-40B4-BE49-F238E27FC236}">
                <a16:creationId xmlns:a16="http://schemas.microsoft.com/office/drawing/2014/main" id="{B300DF92-0FBB-C3EE-767E-3DCE2171B1D1}"/>
              </a:ext>
            </a:extLst>
          </p:cNvPr>
          <p:cNvSpPr/>
          <p:nvPr/>
        </p:nvSpPr>
        <p:spPr>
          <a:xfrm>
            <a:off x="3256886" y="3441594"/>
            <a:ext cx="475731" cy="25329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8E6EAE5-AA6F-84C0-776D-3327051FA333}"/>
              </a:ext>
            </a:extLst>
          </p:cNvPr>
          <p:cNvCxnSpPr/>
          <p:nvPr/>
        </p:nvCxnSpPr>
        <p:spPr>
          <a:xfrm>
            <a:off x="335280" y="899160"/>
            <a:ext cx="115290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1DF455-4B2A-C332-B320-E6F9DD1FB94A}"/>
              </a:ext>
            </a:extLst>
          </p:cNvPr>
          <p:cNvSpPr txBox="1"/>
          <p:nvPr/>
        </p:nvSpPr>
        <p:spPr>
          <a:xfrm>
            <a:off x="335280" y="327660"/>
            <a:ext cx="2954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턴제</a:t>
            </a:r>
            <a:r>
              <a:rPr lang="ko-KR" altLang="en-US" sz="2400" dirty="0"/>
              <a:t> </a:t>
            </a:r>
            <a:r>
              <a:rPr lang="en-US" altLang="ko-KR" sz="2400" dirty="0"/>
              <a:t>RPG-</a:t>
            </a:r>
            <a:r>
              <a:rPr lang="ko-KR" altLang="en-US" sz="2400" dirty="0"/>
              <a:t>전투 예시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06DF53A0-D34A-F6CE-BFB7-BB49C936D6FF}"/>
              </a:ext>
            </a:extLst>
          </p:cNvPr>
          <p:cNvSpPr/>
          <p:nvPr/>
        </p:nvSpPr>
        <p:spPr>
          <a:xfrm>
            <a:off x="968016" y="2489886"/>
            <a:ext cx="409763" cy="649829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4CD600E-BAFD-6F76-BF58-E737379AA0FB}"/>
              </a:ext>
            </a:extLst>
          </p:cNvPr>
          <p:cNvSpPr/>
          <p:nvPr/>
        </p:nvSpPr>
        <p:spPr>
          <a:xfrm>
            <a:off x="1607693" y="2937749"/>
            <a:ext cx="409763" cy="649829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4CFED34-2CDE-1ABE-655E-788088EEBC01}"/>
              </a:ext>
            </a:extLst>
          </p:cNvPr>
          <p:cNvSpPr/>
          <p:nvPr/>
        </p:nvSpPr>
        <p:spPr>
          <a:xfrm>
            <a:off x="968015" y="3587578"/>
            <a:ext cx="409763" cy="649829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2E7FB5E-6B5A-4C27-E6B4-AC8F4750D110}"/>
              </a:ext>
            </a:extLst>
          </p:cNvPr>
          <p:cNvSpPr/>
          <p:nvPr/>
        </p:nvSpPr>
        <p:spPr>
          <a:xfrm>
            <a:off x="3289871" y="2937749"/>
            <a:ext cx="409763" cy="64982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ED41727-5AA2-CCF2-9F27-FE57B365B4A6}"/>
              </a:ext>
            </a:extLst>
          </p:cNvPr>
          <p:cNvSpPr/>
          <p:nvPr/>
        </p:nvSpPr>
        <p:spPr>
          <a:xfrm>
            <a:off x="3404286" y="2576380"/>
            <a:ext cx="253310" cy="253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C2BD196-3527-66B1-AA2E-4D71C7042E2D}"/>
              </a:ext>
            </a:extLst>
          </p:cNvPr>
          <p:cNvSpPr/>
          <p:nvPr/>
        </p:nvSpPr>
        <p:spPr>
          <a:xfrm>
            <a:off x="3699634" y="2811094"/>
            <a:ext cx="253310" cy="253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90760F3-D6CA-7537-5C0F-3F1BEE9C9985}"/>
              </a:ext>
            </a:extLst>
          </p:cNvPr>
          <p:cNvSpPr/>
          <p:nvPr/>
        </p:nvSpPr>
        <p:spPr>
          <a:xfrm>
            <a:off x="3823860" y="3146992"/>
            <a:ext cx="253310" cy="253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55BB24D-2C87-555A-DA00-FF1FEC3F8BC8}"/>
              </a:ext>
            </a:extLst>
          </p:cNvPr>
          <p:cNvSpPr/>
          <p:nvPr/>
        </p:nvSpPr>
        <p:spPr>
          <a:xfrm>
            <a:off x="3713931" y="3478906"/>
            <a:ext cx="253310" cy="253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4404BD-1A90-25A8-63E4-68159165F540}"/>
              </a:ext>
            </a:extLst>
          </p:cNvPr>
          <p:cNvSpPr txBox="1"/>
          <p:nvPr/>
        </p:nvSpPr>
        <p:spPr>
          <a:xfrm>
            <a:off x="3434010" y="2386976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/>
              <a:t>공격</a:t>
            </a:r>
            <a:endParaRPr lang="ko-KR" altLang="en-US" sz="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03C16E-7604-0D1F-E256-51A7FE6344A2}"/>
              </a:ext>
            </a:extLst>
          </p:cNvPr>
          <p:cNvSpPr txBox="1"/>
          <p:nvPr/>
        </p:nvSpPr>
        <p:spPr>
          <a:xfrm>
            <a:off x="3772316" y="2621289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/>
              <a:t>스킬</a:t>
            </a:r>
            <a:endParaRPr lang="ko-KR" altLang="en-US" sz="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81E063-A167-20D8-7147-C5B44B157518}"/>
              </a:ext>
            </a:extLst>
          </p:cNvPr>
          <p:cNvSpPr txBox="1"/>
          <p:nvPr/>
        </p:nvSpPr>
        <p:spPr>
          <a:xfrm>
            <a:off x="3959352" y="2956682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방어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4197F5-1621-A61D-C37B-B4C76F79D0BE}"/>
              </a:ext>
            </a:extLst>
          </p:cNvPr>
          <p:cNvSpPr txBox="1"/>
          <p:nvPr/>
        </p:nvSpPr>
        <p:spPr>
          <a:xfrm>
            <a:off x="3939541" y="3470431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도주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5CB8B4-EE95-F405-C262-86DBB5EC2689}"/>
              </a:ext>
            </a:extLst>
          </p:cNvPr>
          <p:cNvSpPr txBox="1"/>
          <p:nvPr/>
        </p:nvSpPr>
        <p:spPr>
          <a:xfrm>
            <a:off x="822479" y="1986587"/>
            <a:ext cx="700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적 진영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85A61D-7F4E-9681-A58C-FCD8B6A86BE8}"/>
              </a:ext>
            </a:extLst>
          </p:cNvPr>
          <p:cNvSpPr txBox="1"/>
          <p:nvPr/>
        </p:nvSpPr>
        <p:spPr>
          <a:xfrm>
            <a:off x="3248647" y="1986587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아군 진영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908F7E-80D7-0A24-C48D-CE3762250E24}"/>
              </a:ext>
            </a:extLst>
          </p:cNvPr>
          <p:cNvSpPr/>
          <p:nvPr/>
        </p:nvSpPr>
        <p:spPr>
          <a:xfrm>
            <a:off x="5171303" y="1804086"/>
            <a:ext cx="109733" cy="2829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BC17B82-16CC-764A-4D81-FD79077B3782}"/>
              </a:ext>
            </a:extLst>
          </p:cNvPr>
          <p:cNvSpPr/>
          <p:nvPr/>
        </p:nvSpPr>
        <p:spPr>
          <a:xfrm>
            <a:off x="5136874" y="1714791"/>
            <a:ext cx="178589" cy="17858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796077D-82D4-D32F-9B0A-52AFFA3C670D}"/>
              </a:ext>
            </a:extLst>
          </p:cNvPr>
          <p:cNvSpPr/>
          <p:nvPr/>
        </p:nvSpPr>
        <p:spPr>
          <a:xfrm>
            <a:off x="5136873" y="2125086"/>
            <a:ext cx="178589" cy="1785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62BF659-F118-7127-D419-76475E4A8561}"/>
              </a:ext>
            </a:extLst>
          </p:cNvPr>
          <p:cNvSpPr/>
          <p:nvPr/>
        </p:nvSpPr>
        <p:spPr>
          <a:xfrm>
            <a:off x="5136872" y="2975109"/>
            <a:ext cx="178589" cy="1785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5AD644D-974B-31D9-95F5-ED6870BA3728}"/>
              </a:ext>
            </a:extLst>
          </p:cNvPr>
          <p:cNvSpPr/>
          <p:nvPr/>
        </p:nvSpPr>
        <p:spPr>
          <a:xfrm>
            <a:off x="5136872" y="4056838"/>
            <a:ext cx="178589" cy="1785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4FBD00CC-5D54-79BC-79AB-6A879550D207}"/>
              </a:ext>
            </a:extLst>
          </p:cNvPr>
          <p:cNvSpPr/>
          <p:nvPr/>
        </p:nvSpPr>
        <p:spPr>
          <a:xfrm rot="10800000">
            <a:off x="3451222" y="3777869"/>
            <a:ext cx="109733" cy="72904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A4B551-9FAE-6C9B-83C5-007A07A656C2}"/>
              </a:ext>
            </a:extLst>
          </p:cNvPr>
          <p:cNvSpPr txBox="1"/>
          <p:nvPr/>
        </p:nvSpPr>
        <p:spPr>
          <a:xfrm>
            <a:off x="3042439" y="455017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행동 </a:t>
            </a:r>
            <a:r>
              <a:rPr lang="ko-KR" altLang="en-US" sz="1050" dirty="0" err="1"/>
              <a:t>선택중</a:t>
            </a:r>
            <a:endParaRPr lang="ko-KR" altLang="en-US" sz="10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F1EABF-34FA-99CB-B1EA-204C6D4FFEC6}"/>
              </a:ext>
            </a:extLst>
          </p:cNvPr>
          <p:cNvSpPr txBox="1"/>
          <p:nvPr/>
        </p:nvSpPr>
        <p:spPr>
          <a:xfrm>
            <a:off x="5474043" y="171479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속도 시스템</a:t>
            </a:r>
            <a:endParaRPr lang="en-US" altLang="ko-KR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1A9AA3-D9E7-5DAC-10AA-FCA5DF7752CB}"/>
              </a:ext>
            </a:extLst>
          </p:cNvPr>
          <p:cNvSpPr txBox="1"/>
          <p:nvPr/>
        </p:nvSpPr>
        <p:spPr>
          <a:xfrm>
            <a:off x="5425541" y="1925311"/>
            <a:ext cx="2471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캐릭터 별로 보유한 속도 </a:t>
            </a:r>
            <a:r>
              <a:rPr lang="ko-KR" altLang="en-US" sz="800" dirty="0" err="1"/>
              <a:t>스텟에</a:t>
            </a:r>
            <a:r>
              <a:rPr lang="ko-KR" altLang="en-US" sz="800" dirty="0"/>
              <a:t> 따라 속도 게이지 차감정도가 다름</a:t>
            </a:r>
            <a:r>
              <a:rPr lang="en-US" altLang="ko-KR" sz="800" dirty="0"/>
              <a:t>. </a:t>
            </a:r>
            <a:r>
              <a:rPr lang="ko-KR" altLang="en-US" sz="800" dirty="0"/>
              <a:t>속도 게이지가 전부 차감되었을 때 해당 캐릭터 턴 시작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CA1EFF18-65ED-1075-433D-B74FD57E42AB}"/>
              </a:ext>
            </a:extLst>
          </p:cNvPr>
          <p:cNvSpPr/>
          <p:nvPr/>
        </p:nvSpPr>
        <p:spPr>
          <a:xfrm>
            <a:off x="4793235" y="1714791"/>
            <a:ext cx="247135" cy="17230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에픽세븐(EpicSeven) 게임 플레이 중 전투 영상 - YouTube">
            <a:extLst>
              <a:ext uri="{FF2B5EF4-FFF2-40B4-BE49-F238E27FC236}">
                <a16:creationId xmlns:a16="http://schemas.microsoft.com/office/drawing/2014/main" id="{098488FC-9A08-645F-07A1-42EA10CCD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473" y="1272540"/>
            <a:ext cx="3583725" cy="268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249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8E6EAE5-AA6F-84C0-776D-3327051FA333}"/>
              </a:ext>
            </a:extLst>
          </p:cNvPr>
          <p:cNvCxnSpPr/>
          <p:nvPr/>
        </p:nvCxnSpPr>
        <p:spPr>
          <a:xfrm>
            <a:off x="335280" y="899160"/>
            <a:ext cx="115290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1DF455-4B2A-C332-B320-E6F9DD1FB94A}"/>
              </a:ext>
            </a:extLst>
          </p:cNvPr>
          <p:cNvSpPr txBox="1"/>
          <p:nvPr/>
        </p:nvSpPr>
        <p:spPr>
          <a:xfrm>
            <a:off x="335280" y="327660"/>
            <a:ext cx="3570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턴제</a:t>
            </a:r>
            <a:r>
              <a:rPr lang="ko-KR" altLang="en-US" sz="2400" dirty="0"/>
              <a:t> </a:t>
            </a:r>
            <a:r>
              <a:rPr lang="en-US" altLang="ko-KR" sz="2400" dirty="0"/>
              <a:t>RPG-</a:t>
            </a:r>
            <a:r>
              <a:rPr lang="ko-KR" altLang="en-US" sz="2400" dirty="0"/>
              <a:t>게임 진행방식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1B3F63-860F-4BCA-8FCA-419A4CE65A83}"/>
              </a:ext>
            </a:extLst>
          </p:cNvPr>
          <p:cNvSpPr txBox="1"/>
          <p:nvPr/>
        </p:nvSpPr>
        <p:spPr>
          <a:xfrm>
            <a:off x="327660" y="1272540"/>
            <a:ext cx="77845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필드 형식 </a:t>
            </a:r>
            <a:r>
              <a:rPr lang="en-US" altLang="ko-KR" sz="1600" dirty="0"/>
              <a:t>: </a:t>
            </a:r>
            <a:r>
              <a:rPr lang="ko-KR" altLang="en-US" sz="1600" dirty="0"/>
              <a:t>하나의 </a:t>
            </a:r>
            <a:r>
              <a:rPr lang="ko-KR" altLang="en-US" sz="1600" dirty="0" err="1"/>
              <a:t>맵을</a:t>
            </a:r>
            <a:r>
              <a:rPr lang="ko-KR" altLang="en-US" sz="1600" dirty="0"/>
              <a:t> 구현한 뒤 랜덤 </a:t>
            </a:r>
            <a:r>
              <a:rPr lang="ko-KR" altLang="en-US" sz="1600" dirty="0" err="1"/>
              <a:t>인카운터</a:t>
            </a:r>
            <a:r>
              <a:rPr lang="ko-KR" altLang="en-US" sz="1600" dirty="0"/>
              <a:t> 또는 스토리 형식으로 적을 배치</a:t>
            </a:r>
            <a:endParaRPr lang="en-US" altLang="ko-KR" sz="1600" dirty="0"/>
          </a:p>
          <a:p>
            <a:endParaRPr lang="en-US" altLang="ko-KR" sz="1600" dirty="0"/>
          </a:p>
          <a:p>
            <a:pPr marL="538163" indent="-538163"/>
            <a:r>
              <a:rPr lang="ko-KR" altLang="en-US" sz="1600" dirty="0"/>
              <a:t>타워 컨텐츠 </a:t>
            </a:r>
            <a:r>
              <a:rPr lang="en-US" altLang="ko-KR" sz="1600" dirty="0"/>
              <a:t>: </a:t>
            </a:r>
            <a:r>
              <a:rPr lang="ko-KR" altLang="en-US" sz="1600" dirty="0"/>
              <a:t>타워 형태의 적 배치로 층을 오를수록 적의 강해지는 형식</a:t>
            </a:r>
            <a:r>
              <a:rPr lang="en-US" altLang="ko-KR" sz="1600" dirty="0"/>
              <a:t>, </a:t>
            </a:r>
            <a:r>
              <a:rPr lang="ko-KR" altLang="en-US" sz="1600" dirty="0"/>
              <a:t>층을 하나 클리어 할 때 마다 보상을 받아 성장</a:t>
            </a:r>
            <a:r>
              <a:rPr lang="en-US" altLang="ko-KR" sz="1600" dirty="0"/>
              <a:t>, </a:t>
            </a:r>
            <a:r>
              <a:rPr lang="ko-KR" altLang="en-US" sz="1600" dirty="0"/>
              <a:t>탑을 클리어 했을 때 초기화</a:t>
            </a:r>
            <a:r>
              <a:rPr lang="en-US" altLang="ko-KR" sz="1600" dirty="0"/>
              <a:t>. </a:t>
            </a:r>
            <a:r>
              <a:rPr lang="ko-KR" altLang="en-US" sz="1600" dirty="0"/>
              <a:t>보통 </a:t>
            </a:r>
            <a:r>
              <a:rPr lang="ko-KR" altLang="en-US" sz="1600" dirty="0" err="1"/>
              <a:t>인게임</a:t>
            </a:r>
            <a:r>
              <a:rPr lang="ko-KR" altLang="en-US" sz="1600" dirty="0"/>
              <a:t> 보상과 타워 내부에서만 적용되는 성장</a:t>
            </a:r>
            <a:r>
              <a:rPr lang="en-US" altLang="ko-KR" sz="1600" dirty="0"/>
              <a:t>, </a:t>
            </a:r>
            <a:r>
              <a:rPr lang="ko-KR" altLang="en-US" sz="1600" dirty="0"/>
              <a:t>버프가 보상으로 주어짐</a:t>
            </a:r>
            <a:r>
              <a:rPr lang="en-US" altLang="ko-KR" sz="1600" dirty="0"/>
              <a:t>.</a:t>
            </a:r>
          </a:p>
          <a:p>
            <a:pPr marL="538163" indent="-538163"/>
            <a:endParaRPr lang="en-US" altLang="ko-KR" sz="1600" dirty="0"/>
          </a:p>
          <a:p>
            <a:pPr marL="538163" indent="-538163"/>
            <a:r>
              <a:rPr lang="en-US" altLang="ko-KR" sz="1600" dirty="0"/>
              <a:t>-&gt; </a:t>
            </a:r>
            <a:r>
              <a:rPr lang="ko-KR" altLang="en-US" sz="1600" dirty="0" err="1"/>
              <a:t>로그라이크</a:t>
            </a:r>
            <a:r>
              <a:rPr lang="ko-KR" altLang="en-US" sz="1600" dirty="0"/>
              <a:t> 형식으로 구현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인게임</a:t>
            </a:r>
            <a:r>
              <a:rPr lang="ko-KR" altLang="en-US" sz="1600" dirty="0"/>
              <a:t> 보상 제외</a:t>
            </a:r>
            <a:r>
              <a:rPr lang="en-US" altLang="ko-KR" sz="1600" dirty="0"/>
              <a:t>, </a:t>
            </a:r>
            <a:r>
              <a:rPr lang="ko-KR" altLang="en-US" sz="1600" dirty="0"/>
              <a:t>한 회차에서만 적용되는 보상</a:t>
            </a:r>
            <a:endParaRPr lang="en-US" altLang="ko-KR" sz="1600" dirty="0"/>
          </a:p>
          <a:p>
            <a:pPr marL="538163" indent="-538163"/>
            <a:endParaRPr lang="en-US" altLang="ko-KR" sz="1600" dirty="0"/>
          </a:p>
          <a:p>
            <a:pPr marL="538163" indent="-538163"/>
            <a:r>
              <a:rPr lang="en-US" altLang="ko-KR" sz="1600" dirty="0"/>
              <a:t>(</a:t>
            </a:r>
            <a:r>
              <a:rPr lang="ko-KR" altLang="en-US" sz="1600" dirty="0"/>
              <a:t>단기간에 할 수 있는 프로젝트</a:t>
            </a:r>
            <a:r>
              <a:rPr lang="en-US" altLang="ko-KR" sz="1600" dirty="0"/>
              <a:t>x, </a:t>
            </a:r>
            <a:r>
              <a:rPr lang="ko-KR" altLang="en-US" sz="1600" dirty="0"/>
              <a:t>기본적인 시스템에 집중하면 기간 내 가능할 수도</a:t>
            </a:r>
            <a:r>
              <a:rPr lang="en-US" altLang="ko-KR" sz="1600" dirty="0"/>
              <a:t>?)</a:t>
            </a:r>
          </a:p>
        </p:txBody>
      </p:sp>
      <p:pic>
        <p:nvPicPr>
          <p:cNvPr id="3074" name="Picture 2" descr="[에픽세븐] 오토마톤 타워[가이드] - SGamBee">
            <a:extLst>
              <a:ext uri="{FF2B5EF4-FFF2-40B4-BE49-F238E27FC236}">
                <a16:creationId xmlns:a16="http://schemas.microsoft.com/office/drawing/2014/main" id="{F9C6609A-E2D9-9450-6955-5400B7871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843" y="3991268"/>
            <a:ext cx="4561497" cy="233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로스트아크/301 블래스터/ 만렙컨텐츠/ 타워오브 쉐도우/ 39층!! 보상은 스킬 포인트 물약! - YouTube">
            <a:extLst>
              <a:ext uri="{FF2B5EF4-FFF2-40B4-BE49-F238E27FC236}">
                <a16:creationId xmlns:a16="http://schemas.microsoft.com/office/drawing/2014/main" id="{176F2BC2-7349-662F-35F6-B1B492EBC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309" y="1272540"/>
            <a:ext cx="3437032" cy="257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445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8E6EAE5-AA6F-84C0-776D-3327051FA333}"/>
              </a:ext>
            </a:extLst>
          </p:cNvPr>
          <p:cNvCxnSpPr/>
          <p:nvPr/>
        </p:nvCxnSpPr>
        <p:spPr>
          <a:xfrm>
            <a:off x="335280" y="899160"/>
            <a:ext cx="115290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1DF455-4B2A-C332-B320-E6F9DD1FB94A}"/>
              </a:ext>
            </a:extLst>
          </p:cNvPr>
          <p:cNvSpPr txBox="1"/>
          <p:nvPr/>
        </p:nvSpPr>
        <p:spPr>
          <a:xfrm>
            <a:off x="335280" y="327660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Only</a:t>
            </a:r>
            <a:r>
              <a:rPr lang="ko-KR" altLang="en-US" sz="2400" dirty="0"/>
              <a:t> </a:t>
            </a:r>
            <a:r>
              <a:rPr lang="en-US" altLang="ko-KR" sz="2400" dirty="0"/>
              <a:t>up!</a:t>
            </a:r>
            <a:endParaRPr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1B3F63-860F-4BCA-8FCA-419A4CE65A83}"/>
              </a:ext>
            </a:extLst>
          </p:cNvPr>
          <p:cNvSpPr txBox="1"/>
          <p:nvPr/>
        </p:nvSpPr>
        <p:spPr>
          <a:xfrm>
            <a:off x="327660" y="1272540"/>
            <a:ext cx="466666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Only up, </a:t>
            </a:r>
            <a:r>
              <a:rPr lang="ko-KR" altLang="en-US" sz="1600" dirty="0" err="1"/>
              <a:t>점프킹</a:t>
            </a:r>
            <a:r>
              <a:rPr lang="en-US" altLang="ko-KR" sz="1600" dirty="0"/>
              <a:t>, </a:t>
            </a:r>
            <a:r>
              <a:rPr lang="ko-KR" altLang="en-US" sz="1600" dirty="0"/>
              <a:t>항아리 게임 등등</a:t>
            </a:r>
            <a:r>
              <a:rPr lang="en-US" altLang="ko-KR" sz="1600" dirty="0"/>
              <a:t>…</a:t>
            </a:r>
          </a:p>
          <a:p>
            <a:r>
              <a:rPr lang="ko-KR" altLang="en-US" sz="1600" dirty="0"/>
              <a:t>정해진 지형을 올라가는 게임</a:t>
            </a:r>
            <a:endParaRPr lang="en-US" altLang="ko-KR" sz="1600" dirty="0"/>
          </a:p>
          <a:p>
            <a:r>
              <a:rPr lang="ko-KR" altLang="en-US" sz="1600" dirty="0"/>
              <a:t>조작 </a:t>
            </a:r>
            <a:r>
              <a:rPr lang="en-US" altLang="ko-KR" sz="1600" dirty="0"/>
              <a:t>: </a:t>
            </a:r>
            <a:r>
              <a:rPr lang="ko-KR" altLang="en-US" sz="1600" dirty="0"/>
              <a:t>방향키</a:t>
            </a:r>
            <a:r>
              <a:rPr lang="en-US" altLang="ko-KR" sz="1600" dirty="0"/>
              <a:t>, </a:t>
            </a:r>
            <a:r>
              <a:rPr lang="ko-KR" altLang="en-US" sz="1600" dirty="0"/>
              <a:t>스페이스바 등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2D</a:t>
            </a:r>
            <a:r>
              <a:rPr lang="ko-KR" altLang="en-US" sz="1600" dirty="0"/>
              <a:t>로 메이플 인내의 숲과 비슷한 게임으로 구현</a:t>
            </a:r>
            <a:r>
              <a:rPr lang="en-US" altLang="ko-KR" sz="1600" dirty="0"/>
              <a:t>?</a:t>
            </a:r>
          </a:p>
        </p:txBody>
      </p:sp>
      <p:pic>
        <p:nvPicPr>
          <p:cNvPr id="1026" name="Picture 2" descr="Only Up! Screenshots · SteamDB">
            <a:extLst>
              <a:ext uri="{FF2B5EF4-FFF2-40B4-BE49-F238E27FC236}">
                <a16:creationId xmlns:a16="http://schemas.microsoft.com/office/drawing/2014/main" id="{04028C18-FF1C-439C-3D9F-F3DBE2D70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353" y="1272539"/>
            <a:ext cx="4359511" cy="203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eja o trailer de lançamento de Jump King; já disponível - PSX Brasil">
            <a:extLst>
              <a:ext uri="{FF2B5EF4-FFF2-40B4-BE49-F238E27FC236}">
                <a16:creationId xmlns:a16="http://schemas.microsoft.com/office/drawing/2014/main" id="{28FB1EFB-8C67-86AF-D669-E5BB1AF43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353" y="3683514"/>
            <a:ext cx="4359511" cy="245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점프킹 무료 다운로드 | 질리지 않고 재밌는 게임">
            <a:extLst>
              <a:ext uri="{FF2B5EF4-FFF2-40B4-BE49-F238E27FC236}">
                <a16:creationId xmlns:a16="http://schemas.microsoft.com/office/drawing/2014/main" id="{EE1B7338-FADF-2AC7-7533-1D8203AA4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035" y="4351217"/>
            <a:ext cx="2847641" cy="178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스트리머와 당신을 화나게 만들 항아리 게임! 스템 세일 개시!">
            <a:extLst>
              <a:ext uri="{FF2B5EF4-FFF2-40B4-BE49-F238E27FC236}">
                <a16:creationId xmlns:a16="http://schemas.microsoft.com/office/drawing/2014/main" id="{829A8C15-C135-5388-EB79-6EDF19F14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414" y="4345061"/>
            <a:ext cx="2682960" cy="17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168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8E6EAE5-AA6F-84C0-776D-3327051FA333}"/>
              </a:ext>
            </a:extLst>
          </p:cNvPr>
          <p:cNvCxnSpPr/>
          <p:nvPr/>
        </p:nvCxnSpPr>
        <p:spPr>
          <a:xfrm>
            <a:off x="335280" y="899160"/>
            <a:ext cx="115290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1DF455-4B2A-C332-B320-E6F9DD1FB94A}"/>
              </a:ext>
            </a:extLst>
          </p:cNvPr>
          <p:cNvSpPr txBox="1"/>
          <p:nvPr/>
        </p:nvSpPr>
        <p:spPr>
          <a:xfrm>
            <a:off x="335280" y="327660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Only</a:t>
            </a:r>
            <a:r>
              <a:rPr lang="ko-KR" altLang="en-US" sz="2400" dirty="0"/>
              <a:t> </a:t>
            </a:r>
            <a:r>
              <a:rPr lang="en-US" altLang="ko-KR" sz="2400" dirty="0"/>
              <a:t>up!</a:t>
            </a:r>
            <a:endParaRPr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1B3F63-860F-4BCA-8FCA-419A4CE65A83}"/>
              </a:ext>
            </a:extLst>
          </p:cNvPr>
          <p:cNvSpPr txBox="1"/>
          <p:nvPr/>
        </p:nvSpPr>
        <p:spPr>
          <a:xfrm>
            <a:off x="327659" y="1272540"/>
            <a:ext cx="72037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8163" indent="-538163"/>
            <a:r>
              <a:rPr lang="ko-KR" altLang="en-US" sz="1600" dirty="0"/>
              <a:t>이동 </a:t>
            </a:r>
            <a:r>
              <a:rPr lang="en-US" altLang="ko-KR" sz="1600" dirty="0"/>
              <a:t>: </a:t>
            </a:r>
            <a:r>
              <a:rPr lang="ko-KR" altLang="en-US" sz="1600" dirty="0"/>
              <a:t>방향키 좌우</a:t>
            </a:r>
            <a:r>
              <a:rPr lang="en-US" altLang="ko-KR" sz="1600" dirty="0"/>
              <a:t>, </a:t>
            </a:r>
            <a:r>
              <a:rPr lang="ko-KR" altLang="en-US" sz="1600" dirty="0"/>
              <a:t>키보드 </a:t>
            </a:r>
            <a:r>
              <a:rPr lang="en-US" altLang="ko-KR" sz="1600" dirty="0"/>
              <a:t>AD, </a:t>
            </a:r>
            <a:r>
              <a:rPr lang="ko-KR" altLang="en-US" sz="1600" dirty="0"/>
              <a:t>스페이스 바</a:t>
            </a:r>
            <a:endParaRPr lang="en-US" altLang="ko-KR" sz="1600" dirty="0"/>
          </a:p>
          <a:p>
            <a:pPr marL="538163" indent="-538163"/>
            <a:r>
              <a:rPr lang="en-US" altLang="ko-KR" sz="1600" dirty="0"/>
              <a:t>	+</a:t>
            </a:r>
            <a:r>
              <a:rPr lang="ko-KR" altLang="en-US" sz="1600" dirty="0"/>
              <a:t> 게임 진행을 어렵게 하는 특수 요소</a:t>
            </a:r>
            <a:r>
              <a:rPr lang="en-US" altLang="ko-KR" sz="1600" dirty="0"/>
              <a:t>(</a:t>
            </a:r>
            <a:r>
              <a:rPr lang="ko-KR" altLang="en-US" sz="1600" dirty="0"/>
              <a:t>밀쳐내는 장애물</a:t>
            </a:r>
            <a:r>
              <a:rPr lang="en-US" altLang="ko-KR" sz="1600" dirty="0"/>
              <a:t>, </a:t>
            </a:r>
            <a:r>
              <a:rPr lang="ko-KR" altLang="en-US" sz="1600" dirty="0"/>
              <a:t>몬스터 등</a:t>
            </a:r>
            <a:r>
              <a:rPr lang="en-US" altLang="ko-KR" sz="1600" dirty="0"/>
              <a:t>…)</a:t>
            </a:r>
          </a:p>
          <a:p>
            <a:pPr marL="538163" indent="-538163"/>
            <a:r>
              <a:rPr lang="en-US" altLang="ko-KR" sz="1600" dirty="0"/>
              <a:t>	+ </a:t>
            </a:r>
            <a:r>
              <a:rPr lang="ko-KR" altLang="en-US" sz="1600" dirty="0"/>
              <a:t>이동에 어드밴티지를 주는 특수한 이동 방법</a:t>
            </a:r>
            <a:r>
              <a:rPr lang="en-US" altLang="ko-KR" sz="1600" dirty="0"/>
              <a:t>(</a:t>
            </a:r>
            <a:r>
              <a:rPr lang="ko-KR" altLang="en-US" sz="1600" dirty="0"/>
              <a:t>갈고리 형식으로 지형에 쏘는 줄타기 아이템</a:t>
            </a:r>
            <a:r>
              <a:rPr lang="en-US" altLang="ko-KR" sz="1600" dirty="0"/>
              <a:t>, </a:t>
            </a:r>
            <a:r>
              <a:rPr lang="ko-KR" altLang="en-US" sz="1600" dirty="0"/>
              <a:t>더블 점프</a:t>
            </a:r>
            <a:r>
              <a:rPr lang="en-US" altLang="ko-KR" sz="1600" dirty="0"/>
              <a:t>, </a:t>
            </a:r>
            <a:r>
              <a:rPr lang="ko-KR" altLang="en-US" sz="1600" dirty="0"/>
              <a:t>등</a:t>
            </a:r>
            <a:r>
              <a:rPr lang="en-US" altLang="ko-KR" sz="1600" dirty="0"/>
              <a:t>…) / </a:t>
            </a:r>
            <a:r>
              <a:rPr lang="ko-KR" altLang="en-US" sz="1600" dirty="0"/>
              <a:t>사용에 주의가 필요한 아이템</a:t>
            </a:r>
            <a:r>
              <a:rPr lang="en-US" altLang="ko-KR" sz="1600" dirty="0"/>
              <a:t>, </a:t>
            </a:r>
            <a:r>
              <a:rPr lang="ko-KR" altLang="en-US" sz="1600" dirty="0"/>
              <a:t>실수할 경우 큰 </a:t>
            </a:r>
            <a:r>
              <a:rPr lang="ko-KR" altLang="en-US" sz="1600" dirty="0" err="1"/>
              <a:t>패널티</a:t>
            </a:r>
            <a:r>
              <a:rPr lang="en-US" altLang="ko-KR" sz="1600" dirty="0"/>
              <a:t>-</a:t>
            </a:r>
            <a:r>
              <a:rPr lang="ko-KR" altLang="en-US" sz="1600" dirty="0"/>
              <a:t>하이 리스크 하이리턴</a:t>
            </a:r>
            <a:endParaRPr lang="en-US" altLang="ko-KR" sz="1600" dirty="0"/>
          </a:p>
          <a:p>
            <a:pPr marL="538163" indent="-538163"/>
            <a:endParaRPr lang="en-US" altLang="ko-KR" sz="1600" dirty="0"/>
          </a:p>
          <a:p>
            <a:pPr marL="538163" indent="-538163"/>
            <a:r>
              <a:rPr lang="ko-KR" altLang="en-US" sz="1600" dirty="0"/>
              <a:t>맵 구조 </a:t>
            </a:r>
            <a:r>
              <a:rPr lang="en-US" altLang="ko-KR" sz="1600" dirty="0"/>
              <a:t>:</a:t>
            </a:r>
            <a:r>
              <a:rPr lang="ko-KR" altLang="en-US" sz="1600" dirty="0"/>
              <a:t> 떨어지기 쉬운 구조</a:t>
            </a:r>
            <a:r>
              <a:rPr lang="en-US" altLang="ko-KR" sz="1600" dirty="0"/>
              <a:t>, </a:t>
            </a:r>
            <a:r>
              <a:rPr lang="ko-KR" altLang="en-US" sz="1600" dirty="0"/>
              <a:t>점프했을 때 아슬아슬하게 닿는 발판</a:t>
            </a:r>
            <a:r>
              <a:rPr lang="en-US" altLang="ko-KR" sz="1600" dirty="0"/>
              <a:t>, </a:t>
            </a:r>
            <a:r>
              <a:rPr lang="ko-KR" altLang="en-US" sz="1600" dirty="0"/>
              <a:t>얇은 파이프</a:t>
            </a:r>
            <a:r>
              <a:rPr lang="en-US" altLang="ko-KR" sz="1600" dirty="0"/>
              <a:t>, </a:t>
            </a:r>
            <a:r>
              <a:rPr lang="ko-KR" altLang="en-US" sz="1600" dirty="0"/>
              <a:t>움직이는 발판</a:t>
            </a:r>
            <a:r>
              <a:rPr lang="en-US" altLang="ko-KR" sz="1600" dirty="0"/>
              <a:t>, </a:t>
            </a:r>
            <a:r>
              <a:rPr lang="ko-KR" altLang="en-US" sz="1600" dirty="0"/>
              <a:t>밟은 후 시간이 지나면 떨어지는 발판</a:t>
            </a:r>
            <a:endParaRPr lang="en-US" altLang="ko-KR" sz="1600" dirty="0"/>
          </a:p>
          <a:p>
            <a:pPr marL="538163" indent="-538163"/>
            <a:endParaRPr lang="en-US" altLang="ko-KR" sz="1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32B35D6-210D-4450-1F39-54BDB42D12BC}"/>
              </a:ext>
            </a:extLst>
          </p:cNvPr>
          <p:cNvSpPr/>
          <p:nvPr/>
        </p:nvSpPr>
        <p:spPr>
          <a:xfrm>
            <a:off x="8252460" y="1272540"/>
            <a:ext cx="3611880" cy="50368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CF198C3-C55C-17BC-34D4-FFAB7DA5FB39}"/>
              </a:ext>
            </a:extLst>
          </p:cNvPr>
          <p:cNvCxnSpPr/>
          <p:nvPr/>
        </p:nvCxnSpPr>
        <p:spPr>
          <a:xfrm>
            <a:off x="8252460" y="5813854"/>
            <a:ext cx="361188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648EFC62-A44A-60AA-A10C-E7C45409ABD8}"/>
              </a:ext>
            </a:extLst>
          </p:cNvPr>
          <p:cNvSpPr/>
          <p:nvPr/>
        </p:nvSpPr>
        <p:spPr>
          <a:xfrm>
            <a:off x="9990438" y="5202195"/>
            <a:ext cx="197708" cy="5931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5B0B57D-12F2-7AA2-D1E5-8B27B11EFF9A}"/>
              </a:ext>
            </a:extLst>
          </p:cNvPr>
          <p:cNvSpPr/>
          <p:nvPr/>
        </p:nvSpPr>
        <p:spPr>
          <a:xfrm>
            <a:off x="8668265" y="4738816"/>
            <a:ext cx="667265" cy="111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983FC59-1A62-A1B1-CC2C-3596CF7CE899}"/>
              </a:ext>
            </a:extLst>
          </p:cNvPr>
          <p:cNvSpPr/>
          <p:nvPr/>
        </p:nvSpPr>
        <p:spPr>
          <a:xfrm>
            <a:off x="10188146" y="4366054"/>
            <a:ext cx="1070919" cy="1070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5A746A-75BC-5765-1A00-C691FD75C5AA}"/>
              </a:ext>
            </a:extLst>
          </p:cNvPr>
          <p:cNvSpPr/>
          <p:nvPr/>
        </p:nvSpPr>
        <p:spPr>
          <a:xfrm>
            <a:off x="9104870" y="3790949"/>
            <a:ext cx="667265" cy="111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02907F-D313-CFAB-19BF-14FCD4FCA58E}"/>
              </a:ext>
            </a:extLst>
          </p:cNvPr>
          <p:cNvSpPr/>
          <p:nvPr/>
        </p:nvSpPr>
        <p:spPr>
          <a:xfrm>
            <a:off x="10149016" y="2018870"/>
            <a:ext cx="667265" cy="8130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DC6158D-A781-336E-B27B-E05214A3E1AA}"/>
              </a:ext>
            </a:extLst>
          </p:cNvPr>
          <p:cNvSpPr/>
          <p:nvPr/>
        </p:nvSpPr>
        <p:spPr>
          <a:xfrm>
            <a:off x="10925432" y="3547423"/>
            <a:ext cx="667265" cy="111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473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8E6EAE5-AA6F-84C0-776D-3327051FA333}"/>
              </a:ext>
            </a:extLst>
          </p:cNvPr>
          <p:cNvCxnSpPr/>
          <p:nvPr/>
        </p:nvCxnSpPr>
        <p:spPr>
          <a:xfrm>
            <a:off x="335280" y="899160"/>
            <a:ext cx="115290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1DF455-4B2A-C332-B320-E6F9DD1FB94A}"/>
              </a:ext>
            </a:extLst>
          </p:cNvPr>
          <p:cNvSpPr txBox="1"/>
          <p:nvPr/>
        </p:nvSpPr>
        <p:spPr>
          <a:xfrm>
            <a:off x="335280" y="327660"/>
            <a:ext cx="2755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뱀파이어 서바이벌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1B3F63-860F-4BCA-8FCA-419A4CE65A83}"/>
              </a:ext>
            </a:extLst>
          </p:cNvPr>
          <p:cNvSpPr txBox="1"/>
          <p:nvPr/>
        </p:nvSpPr>
        <p:spPr>
          <a:xfrm>
            <a:off x="327659" y="1272540"/>
            <a:ext cx="72037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8163" indent="-538163"/>
            <a:r>
              <a:rPr lang="ko-KR" altLang="en-US" sz="1600" dirty="0" err="1"/>
              <a:t>튜터링</a:t>
            </a:r>
            <a:r>
              <a:rPr lang="ko-KR" altLang="en-US" sz="1600" dirty="0"/>
              <a:t> 기간동안 만든 게임과 시스템상 일치하는 게임</a:t>
            </a:r>
            <a:endParaRPr lang="en-US" altLang="ko-KR" sz="1600" dirty="0"/>
          </a:p>
          <a:p>
            <a:pPr marL="538163" indent="-538163"/>
            <a:endParaRPr lang="en-US" altLang="ko-KR" sz="1600" dirty="0"/>
          </a:p>
          <a:p>
            <a:pPr marL="538163" indent="-538163"/>
            <a:r>
              <a:rPr lang="ko-KR" altLang="en-US" sz="1600" dirty="0"/>
              <a:t>캐릭터 조작 </a:t>
            </a:r>
            <a:r>
              <a:rPr lang="en-US" altLang="ko-KR" sz="1600" dirty="0"/>
              <a:t>: </a:t>
            </a:r>
            <a:r>
              <a:rPr lang="ko-KR" altLang="en-US" sz="1600" dirty="0"/>
              <a:t>방향키 또는 </a:t>
            </a:r>
            <a:r>
              <a:rPr lang="en-US" altLang="ko-KR" sz="1600" dirty="0"/>
              <a:t>WASD</a:t>
            </a:r>
            <a:r>
              <a:rPr lang="ko-KR" altLang="en-US" sz="1600" dirty="0"/>
              <a:t>로 캐릭터 이동</a:t>
            </a:r>
            <a:r>
              <a:rPr lang="en-US" altLang="ko-KR" sz="1600" dirty="0"/>
              <a:t> / </a:t>
            </a:r>
            <a:r>
              <a:rPr lang="ko-KR" altLang="en-US" sz="1600" dirty="0"/>
              <a:t>공격은 자동으로 발사</a:t>
            </a:r>
            <a:endParaRPr lang="en-US" altLang="ko-KR" sz="1600" dirty="0"/>
          </a:p>
          <a:p>
            <a:pPr marL="538163" indent="-538163"/>
            <a:r>
              <a:rPr lang="ko-KR" altLang="en-US" sz="1600" dirty="0"/>
              <a:t>몬스터 </a:t>
            </a:r>
            <a:r>
              <a:rPr lang="ko-KR" altLang="en-US" sz="1600" dirty="0" err="1"/>
              <a:t>스폰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캐릭터 기준 주변 화면 밖에서 랜덤 </a:t>
            </a:r>
            <a:r>
              <a:rPr lang="ko-KR" altLang="en-US" sz="1600" dirty="0" err="1"/>
              <a:t>스폰</a:t>
            </a:r>
            <a:endParaRPr lang="en-US" altLang="ko-KR" sz="1600" dirty="0"/>
          </a:p>
          <a:p>
            <a:pPr marL="538163" indent="-538163"/>
            <a:r>
              <a:rPr lang="ko-KR" altLang="en-US" sz="1600" dirty="0"/>
              <a:t>몬스터 이동 </a:t>
            </a:r>
            <a:r>
              <a:rPr lang="en-US" altLang="ko-KR" sz="1600" dirty="0"/>
              <a:t>: </a:t>
            </a:r>
            <a:r>
              <a:rPr lang="ko-KR" altLang="en-US" sz="1600" dirty="0"/>
              <a:t>공격 능력 없는 몬스터의 경우 캐릭터를 향해 전진</a:t>
            </a:r>
            <a:endParaRPr lang="en-US" altLang="ko-KR" sz="1600" dirty="0"/>
          </a:p>
          <a:p>
            <a:pPr marL="538163" indent="-538163"/>
            <a:endParaRPr lang="en-US" altLang="ko-KR" sz="1600" dirty="0"/>
          </a:p>
          <a:p>
            <a:pPr marL="538163" indent="-538163"/>
            <a:r>
              <a:rPr lang="en-US" altLang="ko-KR" sz="1600" dirty="0"/>
              <a:t>-&gt; </a:t>
            </a:r>
            <a:r>
              <a:rPr lang="ko-KR" altLang="en-US" sz="1600" dirty="0" err="1"/>
              <a:t>튜터링</a:t>
            </a:r>
            <a:r>
              <a:rPr lang="ko-KR" altLang="en-US" sz="1600" dirty="0"/>
              <a:t> 내용 </a:t>
            </a:r>
            <a:r>
              <a:rPr lang="en-US" altLang="ko-KR" sz="1600" dirty="0"/>
              <a:t>+ </a:t>
            </a:r>
            <a:r>
              <a:rPr lang="ko-KR" altLang="en-US" sz="1600" dirty="0"/>
              <a:t>아이템 추가</a:t>
            </a:r>
            <a:r>
              <a:rPr lang="en-US" altLang="ko-KR" sz="1600" dirty="0"/>
              <a:t>, </a:t>
            </a:r>
            <a:r>
              <a:rPr lang="ko-KR" altLang="en-US" sz="1600" dirty="0"/>
              <a:t>경험치 드롭 추가</a:t>
            </a:r>
            <a:r>
              <a:rPr lang="en-US" altLang="ko-KR" sz="1600" dirty="0"/>
              <a:t>, </a:t>
            </a:r>
            <a:r>
              <a:rPr lang="ko-KR" altLang="en-US" sz="1600" dirty="0"/>
              <a:t>공격 방식 다양화</a:t>
            </a:r>
            <a:endParaRPr lang="en-US" altLang="ko-KR" sz="16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ABF3FB5-6282-5250-F32C-DEEE0E04E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140" y="3827764"/>
            <a:ext cx="3789199" cy="236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뱀파이어 서바이벌 히든캐릭 치트">
            <a:extLst>
              <a:ext uri="{FF2B5EF4-FFF2-40B4-BE49-F238E27FC236}">
                <a16:creationId xmlns:a16="http://schemas.microsoft.com/office/drawing/2014/main" id="{1FBD9552-E46E-EFB1-C27B-C5EFBE96B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422" y="1270010"/>
            <a:ext cx="3795387" cy="2446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095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8E6EAE5-AA6F-84C0-776D-3327051FA333}"/>
              </a:ext>
            </a:extLst>
          </p:cNvPr>
          <p:cNvCxnSpPr/>
          <p:nvPr/>
        </p:nvCxnSpPr>
        <p:spPr>
          <a:xfrm>
            <a:off x="335280" y="899160"/>
            <a:ext cx="115290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1DF455-4B2A-C332-B320-E6F9DD1FB94A}"/>
              </a:ext>
            </a:extLst>
          </p:cNvPr>
          <p:cNvSpPr txBox="1"/>
          <p:nvPr/>
        </p:nvSpPr>
        <p:spPr>
          <a:xfrm>
            <a:off x="335280" y="327660"/>
            <a:ext cx="2640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2D </a:t>
            </a:r>
            <a:r>
              <a:rPr lang="ko-KR" altLang="en-US" sz="2400" dirty="0"/>
              <a:t>액션게임 장르</a:t>
            </a:r>
            <a:endParaRPr lang="en-US" altLang="ko-KR" sz="2400" dirty="0"/>
          </a:p>
        </p:txBody>
      </p:sp>
      <p:pic>
        <p:nvPicPr>
          <p:cNvPr id="2052" name="Picture 4" descr="[Jugando a...] 'Hollow Night' - ComboGamer">
            <a:extLst>
              <a:ext uri="{FF2B5EF4-FFF2-40B4-BE49-F238E27FC236}">
                <a16:creationId xmlns:a16="http://schemas.microsoft.com/office/drawing/2014/main" id="{14511874-24C2-4F2B-15E6-E5F376D15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718" y="1272539"/>
            <a:ext cx="2868621" cy="286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스컬에 대한 이미지 결과">
            <a:extLst>
              <a:ext uri="{FF2B5EF4-FFF2-40B4-BE49-F238E27FC236}">
                <a16:creationId xmlns:a16="http://schemas.microsoft.com/office/drawing/2014/main" id="{9EB8C148-E9F2-D8DE-143B-EBBD4B6F8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718" y="4141160"/>
            <a:ext cx="2868621" cy="215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332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1678</TotalTime>
  <Words>516</Words>
  <Application>Microsoft Office PowerPoint</Application>
  <PresentationFormat>와이드스크린</PresentationFormat>
  <Paragraphs>64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박호근</dc:creator>
  <cp:lastModifiedBy>박호근</cp:lastModifiedBy>
  <cp:revision>7</cp:revision>
  <dcterms:created xsi:type="dcterms:W3CDTF">2023-07-01T13:03:45Z</dcterms:created>
  <dcterms:modified xsi:type="dcterms:W3CDTF">2023-07-05T11:46:33Z</dcterms:modified>
</cp:coreProperties>
</file>